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9.svg" ContentType="image/svg+xml"/>
  <Override PartName="/ppt/media/image21.svg" ContentType="image/svg+xml"/>
  <Override PartName="/ppt/media/image4.svg" ContentType="image/svg+xml"/>
  <Override PartName="/ppt/media/image53.svg" ContentType="image/svg+xml"/>
  <Override PartName="/ppt/media/image6.svg" ContentType="image/svg+xml"/>
  <Override PartName="/ppt/media/image69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547" r:id="rId8"/>
    <p:sldId id="379" r:id="rId10"/>
    <p:sldId id="295" r:id="rId11"/>
    <p:sldId id="309" r:id="rId12"/>
    <p:sldId id="382" r:id="rId13"/>
    <p:sldId id="596" r:id="rId14"/>
    <p:sldId id="597" r:id="rId15"/>
    <p:sldId id="310" r:id="rId16"/>
    <p:sldId id="573" r:id="rId17"/>
    <p:sldId id="527" r:id="rId18"/>
    <p:sldId id="642" r:id="rId19"/>
    <p:sldId id="619" r:id="rId20"/>
    <p:sldId id="620" r:id="rId21"/>
    <p:sldId id="437" r:id="rId22"/>
    <p:sldId id="526" r:id="rId23"/>
    <p:sldId id="571" r:id="rId24"/>
    <p:sldId id="572" r:id="rId25"/>
    <p:sldId id="311" r:id="rId26"/>
    <p:sldId id="299" r:id="rId27"/>
    <p:sldId id="505" r:id="rId28"/>
    <p:sldId id="506" r:id="rId29"/>
    <p:sldId id="507" r:id="rId30"/>
    <p:sldId id="508" r:id="rId31"/>
    <p:sldId id="515" r:id="rId32"/>
    <p:sldId id="516" r:id="rId33"/>
    <p:sldId id="517" r:id="rId34"/>
    <p:sldId id="354" r:id="rId35"/>
    <p:sldId id="313" r:id="rId36"/>
    <p:sldId id="300" r:id="rId37"/>
    <p:sldId id="639" r:id="rId38"/>
    <p:sldId id="327" r:id="rId39"/>
    <p:sldId id="301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4" Type="http://schemas.openxmlformats.org/officeDocument/2006/relationships/tags" Target="tags/tag370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tags" Target="../tags/tag9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image" Target="../media/image2.png"/><Relationship Id="rId19" Type="http://schemas.openxmlformats.org/officeDocument/2006/relationships/image" Target="../media/image1.png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5.xml"/><Relationship Id="rId5" Type="http://schemas.openxmlformats.org/officeDocument/2006/relationships/image" Target="../media/image1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0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07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16.png"/><Relationship Id="rId2" Type="http://schemas.openxmlformats.org/officeDocument/2006/relationships/tags" Target="../tags/tag106.xml"/><Relationship Id="rId19" Type="http://schemas.openxmlformats.org/officeDocument/2006/relationships/image" Target="../media/image15.png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image" Target="../media/image1.png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18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1.png"/><Relationship Id="rId2" Type="http://schemas.openxmlformats.org/officeDocument/2006/relationships/tags" Target="../tags/tag117.xml"/><Relationship Id="rId19" Type="http://schemas.openxmlformats.org/officeDocument/2006/relationships/image" Target="../media/image30.png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image" Target="../media/image1.png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3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3.png"/><Relationship Id="rId2" Type="http://schemas.openxmlformats.org/officeDocument/2006/relationships/tags" Target="../tags/tag128.xml"/><Relationship Id="rId19" Type="http://schemas.openxmlformats.org/officeDocument/2006/relationships/image" Target="../media/image32.png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image" Target="../media/image1.png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40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39.xml"/><Relationship Id="rId19" Type="http://schemas.openxmlformats.org/officeDocument/2006/relationships/image" Target="../media/image34.png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image" Target="../media/image1.pn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tags" Target="../tags/tag15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image" Target="../media/image2.png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image" Target="../media/image1.png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29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6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62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41.png"/><Relationship Id="rId21" Type="http://schemas.openxmlformats.org/officeDocument/2006/relationships/image" Target="../media/image40.png"/><Relationship Id="rId20" Type="http://schemas.openxmlformats.org/officeDocument/2006/relationships/image" Target="../media/image39.png"/><Relationship Id="rId2" Type="http://schemas.openxmlformats.org/officeDocument/2006/relationships/tags" Target="../tags/tag161.xml"/><Relationship Id="rId19" Type="http://schemas.openxmlformats.org/officeDocument/2006/relationships/image" Target="../media/image38.png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image" Target="../media/image1.png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7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73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72.xml"/><Relationship Id="rId19" Type="http://schemas.openxmlformats.org/officeDocument/2006/relationships/image" Target="../media/image42.png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image" Target="../media/image1.png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8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84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45.png"/><Relationship Id="rId20" Type="http://schemas.openxmlformats.org/officeDocument/2006/relationships/image" Target="../media/image44.png"/><Relationship Id="rId2" Type="http://schemas.openxmlformats.org/officeDocument/2006/relationships/tags" Target="../tags/tag183.xml"/><Relationship Id="rId19" Type="http://schemas.openxmlformats.org/officeDocument/2006/relationships/image" Target="../media/image43.png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image" Target="../media/image1.png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23.xml"/><Relationship Id="rId17" Type="http://schemas.openxmlformats.org/officeDocument/2006/relationships/image" Target="../media/image1.png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9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95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tags" Target="../tags/tag194.xml"/><Relationship Id="rId19" Type="http://schemas.openxmlformats.org/officeDocument/2006/relationships/image" Target="../media/image46.png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image" Target="../media/image1.png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09.xml"/><Relationship Id="rId5" Type="http://schemas.openxmlformats.org/officeDocument/2006/relationships/image" Target="../media/image1.pn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11.xml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223.xml"/><Relationship Id="rId23" Type="http://schemas.openxmlformats.org/officeDocument/2006/relationships/image" Target="../media/image56.png"/><Relationship Id="rId22" Type="http://schemas.openxmlformats.org/officeDocument/2006/relationships/image" Target="../media/image55.png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tags" Target="../tags/tag210.xml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image" Target="../media/image1.png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25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37.xml"/><Relationship Id="rId22" Type="http://schemas.openxmlformats.org/officeDocument/2006/relationships/image" Target="../media/image57.png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24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image" Target="../media/image1.png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4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39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51.xml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tags" Target="../tags/tag238.xml"/><Relationship Id="rId19" Type="http://schemas.openxmlformats.org/officeDocument/2006/relationships/tags" Target="../tags/tag24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image" Target="../media/image1.png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5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53.xml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65.xml"/><Relationship Id="rId22" Type="http://schemas.openxmlformats.org/officeDocument/2006/relationships/image" Target="../media/image60.png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tags" Target="../tags/tag252.xml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image" Target="../media/image1.png"/><Relationship Id="rId15" Type="http://schemas.openxmlformats.org/officeDocument/2006/relationships/tags" Target="../tags/tag259.xml"/><Relationship Id="rId14" Type="http://schemas.openxmlformats.org/officeDocument/2006/relationships/tags" Target="../tags/tag258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6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67.xml"/><Relationship Id="rId26" Type="http://schemas.openxmlformats.org/officeDocument/2006/relationships/notesSlide" Target="../notesSlides/notesSlide7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79.xml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66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image" Target="../media/image1.png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8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81.xml"/><Relationship Id="rId25" Type="http://schemas.openxmlformats.org/officeDocument/2006/relationships/notesSlide" Target="../notesSlides/notesSlide8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93.xml"/><Relationship Id="rId22" Type="http://schemas.openxmlformats.org/officeDocument/2006/relationships/image" Target="../media/image63.png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80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image" Target="../media/image1.png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9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95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07.xml"/><Relationship Id="rId22" Type="http://schemas.openxmlformats.org/officeDocument/2006/relationships/image" Target="../media/image64.png"/><Relationship Id="rId21" Type="http://schemas.openxmlformats.org/officeDocument/2006/relationships/tags" Target="../tags/tag306.xml"/><Relationship Id="rId20" Type="http://schemas.openxmlformats.org/officeDocument/2006/relationships/tags" Target="../tags/tag305.xml"/><Relationship Id="rId2" Type="http://schemas.openxmlformats.org/officeDocument/2006/relationships/tags" Target="../tags/tag294.xml"/><Relationship Id="rId19" Type="http://schemas.openxmlformats.org/officeDocument/2006/relationships/tags" Target="../tags/tag304.xml"/><Relationship Id="rId18" Type="http://schemas.openxmlformats.org/officeDocument/2006/relationships/tags" Target="../tags/tag303.xml"/><Relationship Id="rId17" Type="http://schemas.openxmlformats.org/officeDocument/2006/relationships/tags" Target="../tags/tag302.xml"/><Relationship Id="rId16" Type="http://schemas.openxmlformats.org/officeDocument/2006/relationships/image" Target="../media/image1.png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3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09.xml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21.xml"/><Relationship Id="rId22" Type="http://schemas.openxmlformats.org/officeDocument/2006/relationships/image" Target="../media/image65.png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tags" Target="../tags/tag308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image" Target="../media/image1.png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8.xml"/><Relationship Id="rId5" Type="http://schemas.openxmlformats.org/officeDocument/2006/relationships/image" Target="../media/image1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3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23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35.xml"/><Relationship Id="rId22" Type="http://schemas.openxmlformats.org/officeDocument/2006/relationships/image" Target="../media/image66.png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tags" Target="../tags/tag322.xml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image" Target="../media/image1.png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0.xml"/><Relationship Id="rId5" Type="http://schemas.openxmlformats.org/officeDocument/2006/relationships/image" Target="../media/image1.png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343.xml"/><Relationship Id="rId7" Type="http://schemas.openxmlformats.org/officeDocument/2006/relationships/image" Target="../media/image6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42.xml"/><Relationship Id="rId22" Type="http://schemas.openxmlformats.org/officeDocument/2006/relationships/slideLayout" Target="../slideLayouts/slideLayout29.xml"/><Relationship Id="rId21" Type="http://schemas.openxmlformats.org/officeDocument/2006/relationships/tags" Target="../tags/tag348.xml"/><Relationship Id="rId20" Type="http://schemas.openxmlformats.org/officeDocument/2006/relationships/image" Target="../media/image74.png"/><Relationship Id="rId2" Type="http://schemas.openxmlformats.org/officeDocument/2006/relationships/tags" Target="../tags/tag341.xml"/><Relationship Id="rId19" Type="http://schemas.openxmlformats.org/officeDocument/2006/relationships/image" Target="../media/image73.png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1.png"/><Relationship Id="rId14" Type="http://schemas.openxmlformats.org/officeDocument/2006/relationships/tags" Target="../tags/tag347.xml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tags" Target="../tags/tag344.xml"/><Relationship Id="rId10" Type="http://schemas.openxmlformats.org/officeDocument/2006/relationships/image" Target="../media/image69.sv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351.xml"/><Relationship Id="rId7" Type="http://schemas.openxmlformats.org/officeDocument/2006/relationships/image" Target="../media/image6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50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56.xml"/><Relationship Id="rId21" Type="http://schemas.openxmlformats.org/officeDocument/2006/relationships/image" Target="../media/image79.png"/><Relationship Id="rId20" Type="http://schemas.openxmlformats.org/officeDocument/2006/relationships/image" Target="../media/image78.png"/><Relationship Id="rId2" Type="http://schemas.openxmlformats.org/officeDocument/2006/relationships/tags" Target="../tags/tag349.xml"/><Relationship Id="rId19" Type="http://schemas.openxmlformats.org/officeDocument/2006/relationships/image" Target="../media/image77.png"/><Relationship Id="rId18" Type="http://schemas.openxmlformats.org/officeDocument/2006/relationships/image" Target="../media/image76.png"/><Relationship Id="rId17" Type="http://schemas.openxmlformats.org/officeDocument/2006/relationships/image" Target="../media/image75.png"/><Relationship Id="rId16" Type="http://schemas.openxmlformats.org/officeDocument/2006/relationships/image" Target="../media/image74.png"/><Relationship Id="rId15" Type="http://schemas.openxmlformats.org/officeDocument/2006/relationships/image" Target="../media/image1.png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image" Target="../media/image69.sv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359.xml"/><Relationship Id="rId7" Type="http://schemas.openxmlformats.org/officeDocument/2006/relationships/image" Target="../media/image6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58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364.xml"/><Relationship Id="rId26" Type="http://schemas.openxmlformats.org/officeDocument/2006/relationships/image" Target="../media/image89.png"/><Relationship Id="rId25" Type="http://schemas.openxmlformats.org/officeDocument/2006/relationships/image" Target="../media/image88.png"/><Relationship Id="rId24" Type="http://schemas.openxmlformats.org/officeDocument/2006/relationships/image" Target="../media/image87.png"/><Relationship Id="rId23" Type="http://schemas.openxmlformats.org/officeDocument/2006/relationships/image" Target="../media/image66.png"/><Relationship Id="rId22" Type="http://schemas.openxmlformats.org/officeDocument/2006/relationships/image" Target="../media/image86.png"/><Relationship Id="rId21" Type="http://schemas.openxmlformats.org/officeDocument/2006/relationships/image" Target="../media/image85.png"/><Relationship Id="rId20" Type="http://schemas.openxmlformats.org/officeDocument/2006/relationships/image" Target="../media/image84.png"/><Relationship Id="rId2" Type="http://schemas.openxmlformats.org/officeDocument/2006/relationships/tags" Target="../tags/tag357.xml"/><Relationship Id="rId19" Type="http://schemas.openxmlformats.org/officeDocument/2006/relationships/image" Target="../media/image83.png"/><Relationship Id="rId18" Type="http://schemas.openxmlformats.org/officeDocument/2006/relationships/image" Target="../media/image82.png"/><Relationship Id="rId17" Type="http://schemas.openxmlformats.org/officeDocument/2006/relationships/image" Target="../media/image81.png"/><Relationship Id="rId16" Type="http://schemas.openxmlformats.org/officeDocument/2006/relationships/image" Target="../media/image80.png"/><Relationship Id="rId15" Type="http://schemas.openxmlformats.org/officeDocument/2006/relationships/image" Target="../media/image1.png"/><Relationship Id="rId14" Type="http://schemas.openxmlformats.org/officeDocument/2006/relationships/tags" Target="../tags/tag363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image" Target="../media/image69.sv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../media/image1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8" Type="http://schemas.openxmlformats.org/officeDocument/2006/relationships/notesSlide" Target="../notesSlides/notesSlide1.xml"/><Relationship Id="rId27" Type="http://schemas.openxmlformats.org/officeDocument/2006/relationships/slideLayout" Target="../slideLayouts/slideLayout13.xml"/><Relationship Id="rId26" Type="http://schemas.openxmlformats.org/officeDocument/2006/relationships/image" Target="../media/image17.png"/><Relationship Id="rId25" Type="http://schemas.openxmlformats.org/officeDocument/2006/relationships/image" Target="../media/image16.png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37.xml"/><Relationship Id="rId2" Type="http://schemas.openxmlformats.org/officeDocument/2006/relationships/tags" Target="../tags/tag2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6.png"/><Relationship Id="rId22" Type="http://schemas.openxmlformats.org/officeDocument/2006/relationships/image" Target="../media/image15.png"/><Relationship Id="rId21" Type="http://schemas.openxmlformats.org/officeDocument/2006/relationships/image" Target="../media/image1.png"/><Relationship Id="rId20" Type="http://schemas.openxmlformats.org/officeDocument/2006/relationships/tags" Target="../tags/tag46.xml"/><Relationship Id="rId2" Type="http://schemas.openxmlformats.org/officeDocument/2006/relationships/tags" Target="../tags/tag3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image" Target="../media/image1.png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4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67.xml"/><Relationship Id="rId5" Type="http://schemas.openxmlformats.org/officeDocument/2006/relationships/image" Target="../media/image1.pn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tags" Target="../tags/tag7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tags" Target="../tags/tag6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78.xml"/><Relationship Id="rId23" Type="http://schemas.openxmlformats.org/officeDocument/2006/relationships/image" Target="../media/image22.png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8.xml"/><Relationship Id="rId19" Type="http://schemas.openxmlformats.org/officeDocument/2006/relationships/tags" Target="../tags/tag74.xml"/><Relationship Id="rId18" Type="http://schemas.openxmlformats.org/officeDocument/2006/relationships/image" Target="../media/image1.png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tags" Target="../tags/tag8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tags" Target="../tags/tag85.xml"/><Relationship Id="rId2" Type="http://schemas.openxmlformats.org/officeDocument/2006/relationships/image" Target="../media/image2.png"/><Relationship Id="rId19" Type="http://schemas.openxmlformats.org/officeDocument/2006/relationships/image" Target="../media/image1.png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683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Proxy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23" b="14304"/>
          <a:stretch>
            <a:fillRect/>
          </a:stretch>
        </p:blipFill>
        <p:spPr>
          <a:xfrm>
            <a:off x="158115" y="1694180"/>
            <a:ext cx="7148195" cy="5011420"/>
          </a:xfrm>
          <a:prstGeom prst="rect">
            <a:avLst/>
          </a:prstGeom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3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4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7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5302250" y="3538797"/>
              <a:ext cx="35344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Tackle with different methods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049895" y="2025650"/>
            <a:ext cx="1057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GET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876290" y="2242185"/>
            <a:ext cx="2013585" cy="15176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287770" y="4124960"/>
            <a:ext cx="1644015" cy="425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06715" y="4015740"/>
            <a:ext cx="110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POST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49895" y="6128385"/>
            <a:ext cx="1002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/>
              <a:t> PUT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287770" y="6067425"/>
            <a:ext cx="1670685" cy="2457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proxy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2494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Summary of Key Logic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46875" y="2166620"/>
            <a:ext cx="2085975" cy="24288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70125" y="2210435"/>
            <a:ext cx="2291080" cy="2340610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5158105" y="2581275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149340" y="2926715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4095750" y="2945765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123690" y="3595370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217285" y="3604895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095750" y="248793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4044315" y="368236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49" name="椭圆 48"/>
          <p:cNvSpPr/>
          <p:nvPr/>
        </p:nvSpPr>
        <p:spPr>
          <a:xfrm>
            <a:off x="5130165" y="502920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local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cache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5539740" y="4019415"/>
            <a:ext cx="0" cy="100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5781675" y="4019415"/>
            <a:ext cx="0" cy="100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983605" y="248158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  <p:sp>
        <p:nvSpPr>
          <p:cNvPr id="55" name="文本框 54"/>
          <p:cNvSpPr txBox="1"/>
          <p:nvPr/>
        </p:nvSpPr>
        <p:spPr>
          <a:xfrm>
            <a:off x="6097270" y="3688080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56" name="文本框 55"/>
          <p:cNvSpPr txBox="1"/>
          <p:nvPr/>
        </p:nvSpPr>
        <p:spPr>
          <a:xfrm>
            <a:off x="4488815" y="440626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57" name="文本框 56"/>
          <p:cNvSpPr txBox="1"/>
          <p:nvPr/>
        </p:nvSpPr>
        <p:spPr>
          <a:xfrm>
            <a:off x="5870575" y="439293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Act as client &amp;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图片 10" descr="6e4c9d29b5d04b63c298bccba605fd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1795" y="1823085"/>
            <a:ext cx="5274310" cy="44970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4900" y="6447155"/>
            <a:ext cx="364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Fetch from client </a:t>
            </a:r>
            <a:r>
              <a:rPr lang="en-US" altLang="zh-CN"/>
              <a:t>&amp; </a:t>
            </a:r>
            <a:r>
              <a:rPr lang="en-US" altLang="zh-CN">
                <a:sym typeface="+mn-ea"/>
              </a:rPr>
              <a:t>Send to client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0605" y="2387600"/>
            <a:ext cx="5162550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Act as client &amp;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 descr="154b58fa736e4c7635909f18a650db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" y="1823085"/>
            <a:ext cx="5141595" cy="45027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59535" y="6452870"/>
            <a:ext cx="376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Sent to server &amp; Fetch from server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2030" y="2155825"/>
            <a:ext cx="5132705" cy="361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Cache design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440" y="1879600"/>
            <a:ext cx="8559800" cy="4445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19425" y="2251710"/>
            <a:ext cx="6226175" cy="2349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23400" y="20796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Object url: </a:t>
            </a:r>
            <a:r>
              <a:rPr lang="en-US" altLang="zh-CN" u="sng"/>
              <a:t>host + path</a:t>
            </a:r>
            <a:endParaRPr lang="en-US" altLang="zh-CN" u="sng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81775" y="3750310"/>
            <a:ext cx="2726055" cy="698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561830" y="3569970"/>
            <a:ext cx="124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Cache hit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423400" y="4470400"/>
            <a:ext cx="1699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Cache miss</a:t>
            </a:r>
            <a:endParaRPr lang="en-US" altLang="zh-CN" b="1"/>
          </a:p>
          <a:p>
            <a:r>
              <a:rPr lang="en-US" altLang="zh-CN" b="1"/>
              <a:t>         &amp;</a:t>
            </a:r>
            <a:endParaRPr lang="en-US" altLang="zh-CN" b="1"/>
          </a:p>
          <a:p>
            <a:r>
              <a:rPr lang="en-US" altLang="zh-CN" b="1"/>
              <a:t>write to cache</a:t>
            </a:r>
            <a:endParaRPr lang="en-US" altLang="zh-CN" b="1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597900" y="4653915"/>
            <a:ext cx="709930" cy="127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61591" t="-20"/>
          <a:stretch>
            <a:fillRect/>
          </a:stretch>
        </p:blipFill>
        <p:spPr>
          <a:xfrm>
            <a:off x="7887970" y="1696085"/>
            <a:ext cx="2412365" cy="3131185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4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Crawl photos in our own website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823085"/>
            <a:ext cx="5621020" cy="27578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04110" y="3105785"/>
            <a:ext cx="1540510" cy="17335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rcRect r="-189" b="92473"/>
          <a:stretch>
            <a:fillRect/>
          </a:stretch>
        </p:blipFill>
        <p:spPr>
          <a:xfrm>
            <a:off x="5080" y="5002530"/>
            <a:ext cx="6397625" cy="2184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rcRect l="288" t="65427"/>
          <a:stretch>
            <a:fillRect/>
          </a:stretch>
        </p:blipFill>
        <p:spPr>
          <a:xfrm>
            <a:off x="0" y="5172075"/>
            <a:ext cx="6367145" cy="10033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938530" y="5002530"/>
            <a:ext cx="2368550" cy="16954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t="-365" r="38318"/>
          <a:stretch>
            <a:fillRect/>
          </a:stretch>
        </p:blipFill>
        <p:spPr>
          <a:xfrm>
            <a:off x="7146290" y="3542030"/>
            <a:ext cx="402209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94005" y="1176601"/>
            <a:ext cx="11596370" cy="5478834"/>
            <a:chOff x="664" y="2003"/>
            <a:chExt cx="18262" cy="8628"/>
          </a:xfrm>
        </p:grpSpPr>
        <p:grpSp>
          <p:nvGrpSpPr>
            <p:cNvPr id="20" name="组合 19"/>
            <p:cNvGrpSpPr/>
            <p:nvPr/>
          </p:nvGrpSpPr>
          <p:grpSpPr>
            <a:xfrm>
              <a:off x="844" y="2003"/>
              <a:ext cx="16069" cy="668"/>
              <a:chOff x="4940300" y="3538797"/>
              <a:chExt cx="10203536" cy="423985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4940300" y="3581780"/>
                <a:ext cx="361950" cy="254002"/>
                <a:chOff x="4940300" y="3428999"/>
                <a:chExt cx="457202" cy="254002"/>
              </a:xfrm>
            </p:grpSpPr>
            <p:sp>
              <p:nvSpPr>
                <p:cNvPr id="3" name="箭头: V 形 24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940300" y="3429000"/>
                  <a:ext cx="254001" cy="254001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6" name="箭头: V 形 25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143501" y="3428999"/>
                  <a:ext cx="254001" cy="254001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</p:grpSp>
          <p:cxnSp>
            <p:nvCxnSpPr>
              <p:cNvPr id="22" name="直接连接符 2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4940300" y="3962782"/>
                <a:ext cx="10203536" cy="0"/>
              </a:xfrm>
              <a:prstGeom prst="line">
                <a:avLst/>
              </a:prstGeom>
              <a:ln>
                <a:solidFill>
                  <a:schemeClr val="l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302250" y="3538797"/>
                <a:ext cx="6473825" cy="3416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en-US" altLang="zh-CN" b="1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Times New Roman" panose="02020603050405020304" pitchFamily="18" charset="0"/>
                  </a:rPr>
                  <a:t>Imports and Configuration &amp; </a:t>
                </a:r>
                <a:r>
                  <a:rPr lang="en-US" altLang="zh-CN" b="1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Times New Roman" panose="02020603050405020304" pitchFamily="18" charset="0"/>
                    <a:sym typeface="+mn-ea"/>
                  </a:rPr>
                  <a:t>Logging Setup</a:t>
                </a:r>
                <a:endPara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926" y="6369"/>
              <a:ext cx="205" cy="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  <a:defRPr/>
              </a:pPr>
              <a:endParaRPr lang="zh-CN" altLang="en-US" sz="2400" b="1" dirty="0">
                <a:gradFill flip="none" rotWithShape="1">
                  <a:gsLst>
                    <a:gs pos="66000">
                      <a:srgbClr val="7D4DA1"/>
                    </a:gs>
                    <a:gs pos="0">
                      <a:srgbClr val="6E448F"/>
                    </a:gs>
                    <a:gs pos="100000">
                      <a:srgbClr val="2B2862"/>
                    </a:gs>
                  </a:gsLst>
                  <a:lin ang="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83" y="2846"/>
              <a:ext cx="8756" cy="2972"/>
              <a:chOff x="8928" y="2263"/>
              <a:chExt cx="9762" cy="2897"/>
            </a:xfrm>
          </p:grpSpPr>
          <p:sp>
            <p:nvSpPr>
              <p:cNvPr id="5" name="矩形: 圆角 124"/>
              <p:cNvSpPr/>
              <p:nvPr/>
            </p:nvSpPr>
            <p:spPr>
              <a:xfrm>
                <a:off x="8928" y="2263"/>
                <a:ext cx="9271" cy="2897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7" name="Docer Falling Dust PPT demo 13"/>
              <p:cNvSpPr txBox="1"/>
              <p:nvPr/>
            </p:nvSpPr>
            <p:spPr>
              <a:xfrm>
                <a:off x="9096" y="2827"/>
                <a:ext cx="9594" cy="2246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socket:	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For creating the proxy server and handling network connections.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threading: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To handle multiple client requests concurrently using threads.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logging: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For logging messages and errors.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os: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For handling file paths and creating directories.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tkinter: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To create a GUI for managing the proxy server.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scrolledtext:	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For displaying logs in a scrollable area in the GUI.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Docer Falling Dust PPT demo 12"/>
              <p:cNvSpPr txBox="1"/>
              <p:nvPr/>
            </p:nvSpPr>
            <p:spPr>
              <a:xfrm>
                <a:off x="9096" y="2286"/>
                <a:ext cx="8494" cy="44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94002" tIns="47001" rIns="94002" bIns="47001" rtlCol="0">
                <a:noAutofit/>
              </a:bodyPr>
              <a:lstStyle/>
              <a:p>
                <a:pPr lvl="0" algn="l">
                  <a:defRPr/>
                </a:pPr>
                <a:r>
                  <a: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 code begins by importing the necessary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2000" b="1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libraries</a:t>
                </a:r>
                <a:r>
                  <a:rPr lang="en-US" altLang="zh-CN" sz="1200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4" y="5993"/>
              <a:ext cx="8937" cy="2902"/>
              <a:chOff x="-1807" y="9061"/>
              <a:chExt cx="10224" cy="1549"/>
            </a:xfrm>
          </p:grpSpPr>
          <p:sp>
            <p:nvSpPr>
              <p:cNvPr id="11" name="矩形: 圆角 126"/>
              <p:cNvSpPr/>
              <p:nvPr/>
            </p:nvSpPr>
            <p:spPr>
              <a:xfrm>
                <a:off x="-1807" y="9061"/>
                <a:ext cx="10224" cy="1549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5" name="Docer Falling Dust PPT demo 13"/>
              <p:cNvSpPr txBox="1"/>
              <p:nvPr/>
            </p:nvSpPr>
            <p:spPr>
              <a:xfrm>
                <a:off x="-1618" y="9323"/>
                <a:ext cx="10035" cy="1136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PROXY_HOST and PROXY_PORT: 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These set the IP address and port for the proxy server. By default, it listens on 127.0.0.1:8001.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MAX_CONNECTIONS: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Limits the number of concurrent client connections to the proxy server (set to 5).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CACHE_DIR and DOWNLOAD_DIR: 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Directories for caching and saving downloaded images. Images will be stored in the downloads folder.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Docer Falling Dust PPT demo 12"/>
              <p:cNvSpPr txBox="1"/>
              <p:nvPr/>
            </p:nvSpPr>
            <p:spPr>
              <a:xfrm>
                <a:off x="-1511" y="9061"/>
                <a:ext cx="9538" cy="31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94002" tIns="47001" rIns="94002" bIns="47001" rtlCol="0">
                <a:noAutofit/>
              </a:bodyPr>
              <a:lstStyle/>
              <a:p>
                <a:pPr lvl="0" algn="l">
                  <a:defRPr/>
                </a:pPr>
                <a:r>
                  <a: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Then, several </a:t>
                </a:r>
                <a:r>
                  <a:rPr lang="en-US" altLang="zh-CN" sz="2000" b="1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configuration parameters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are defined:</a:t>
                </a:r>
                <a:endParaRPr lang="en-US" altLang="zh-CN" sz="12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29" y="3042"/>
              <a:ext cx="4365" cy="231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2" y="6113"/>
              <a:ext cx="8355" cy="2370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683" y="9070"/>
              <a:ext cx="8917" cy="1561"/>
              <a:chOff x="-1807" y="9061"/>
              <a:chExt cx="9934" cy="1549"/>
            </a:xfrm>
          </p:grpSpPr>
          <p:sp>
            <p:nvSpPr>
              <p:cNvPr id="14" name="矩形: 圆角 126"/>
              <p:cNvSpPr/>
              <p:nvPr/>
            </p:nvSpPr>
            <p:spPr>
              <a:xfrm>
                <a:off x="-1807" y="9061"/>
                <a:ext cx="9934" cy="1549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7" name="Docer Falling Dust PPT demo 13"/>
              <p:cNvSpPr txBox="1"/>
              <p:nvPr/>
            </p:nvSpPr>
            <p:spPr>
              <a:xfrm>
                <a:off x="-1640" y="9649"/>
                <a:ext cx="9647" cy="70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This sets up the logging system to display log messages with timestamps. It will log messages at the INFO level and higher. 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Docer Falling Dust PPT demo 12"/>
              <p:cNvSpPr txBox="1"/>
              <p:nvPr/>
            </p:nvSpPr>
            <p:spPr>
              <a:xfrm>
                <a:off x="-1622" y="9164"/>
                <a:ext cx="8907" cy="62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94002" tIns="47001" rIns="94002" bIns="47001" rtlCol="0">
                <a:spAutoFit/>
              </a:bodyPr>
              <a:lstStyle/>
              <a:p>
                <a:pPr lvl="0" algn="l">
                  <a:defRPr/>
                </a:pPr>
                <a:r>
                  <a:rPr lang="en-US" altLang="zh-CN" sz="1200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Next, we </a:t>
                </a:r>
                <a:r>
                  <a:rPr lang="en-US" altLang="zh-CN" sz="2000" b="1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configure logging</a:t>
                </a:r>
                <a:r>
                  <a:rPr lang="en-US" altLang="zh-CN" sz="1200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932" y="9467"/>
              <a:ext cx="8994" cy="630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24240" y="1517650"/>
            <a:ext cx="3646170" cy="199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6901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Fetching Content from the Actual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4507230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113" y="2861"/>
              <a:ext cx="9594" cy="203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Socket creation: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 socket is created using socket.AF_INET (IPv4) and socket.SOCK_STREAM (TCP).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DNS resolution: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socket.gethostbyname is used to resolve the server's IP address.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Request construction: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function constructs an HTTP request (e.g., GET /path HTTP/1.1) and sends it to the web server.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Response handling: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server’s response is received in chunks and stored in the response variable.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Error handling: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If DNS resolution or any other error occurs, the function logs the error and returns a 502 or 500 HTTP error response.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9147" cy="47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noAutofit/>
            </a:bodyPr>
            <a:lstStyle/>
            <a:p>
              <a:pPr lvl="0" algn="l">
                <a:defRPr/>
              </a:pPr>
              <a:r>
                <a:rPr lang="en-US" altLang="zh-CN" sz="12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The function fetch_from_server handles the communication with the actual web server (which the proxy forwards the client requests to):</a:t>
              </a:r>
              <a:endParaRPr lang="en-US" altLang="zh-CN" sz="12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690" y="1791335"/>
            <a:ext cx="4873625" cy="4956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168529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GUI Functions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23720"/>
            <a:ext cx="5501640" cy="3096260"/>
            <a:chOff x="8928" y="2274"/>
            <a:chExt cx="9942" cy="2346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74"/>
              <a:ext cx="9942" cy="2346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42"/>
              <a:ext cx="9594" cy="1754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GUI Log: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This function inserts messages into the scrollable text area (log_area) with optional color formatting.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Starting and Stopping the Proxy Server: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start_proxy function starts the proxy server, and stop_proxy stops it.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 the server: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If the server is not already running, it starts a new thread that runs the run_proxy_server function.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8703" cy="21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The </a:t>
              </a:r>
              <a:r>
                <a:rPr lang="en-US" altLang="zh-CN" sz="12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log_message</a:t>
              </a:r>
              <a:r>
                <a: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function displays log messages in the GUI:</a:t>
              </a:r>
              <a:endParaRPr lang="en-US" altLang="zh-CN" sz="1200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1775" y="1397000"/>
            <a:ext cx="4305300" cy="1466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5047615"/>
            <a:ext cx="5956300" cy="1672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0045" y="3063875"/>
            <a:ext cx="4029075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 &amp;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proxy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03934" cy="1129095"/>
            <a:chOff x="4772112" y="3120024"/>
            <a:chExt cx="3944467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561585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proxy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15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26796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Running the Proxy Server &amp; Tkinter GUI Setup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20085"/>
            <a:chOff x="8928" y="2263"/>
            <a:chExt cx="9942" cy="2499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29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397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Socket creation and listening: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 socket is created, bound to the proxy's host and port, and set to listen for incoming connections.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Accepting client connections: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When a client connects, a new thread is created to handle the client’s request using the handle_request function.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GUI Setup: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 basic tkinter window is created with buttons to start and stop the proxy server, as well as a log area to display messages.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1070" y="1823085"/>
            <a:ext cx="5886450" cy="1228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1070" y="3108325"/>
            <a:ext cx="5052695" cy="3202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" y="4825365"/>
            <a:ext cx="4653280" cy="1877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8077200" y="2724785"/>
            <a:ext cx="313055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1200" y="3144520"/>
            <a:ext cx="1579880" cy="1828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530" y="2648585"/>
            <a:ext cx="5641975" cy="1908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89065" y="3579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/>
              <a:t>Change the web server or proxy port </a:t>
            </a:r>
            <a:endParaRPr lang="en-US" altLang="zh-CN" u="sng"/>
          </a:p>
        </p:txBody>
      </p:sp>
      <p:sp>
        <p:nvSpPr>
          <p:cNvPr id="7" name="矩形 6"/>
          <p:cNvSpPr/>
          <p:nvPr/>
        </p:nvSpPr>
        <p:spPr>
          <a:xfrm>
            <a:off x="711200" y="4164330"/>
            <a:ext cx="4435475" cy="2203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</a:t>
              </a:r>
              <a:r>
                <a:rPr lang="en-US" altLang="zh-CN" sz="1400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Unexpected storage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741930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56755" y="315341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834765"/>
            <a:ext cx="5051425" cy="13519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8054340" y="2462530"/>
            <a:ext cx="313055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0" y="4241800"/>
            <a:ext cx="2029460" cy="2025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0190" y="1823720"/>
            <a:ext cx="9271635" cy="4944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4170" y="1745615"/>
            <a:ext cx="8891905" cy="51123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successfully: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55800" y="1779905"/>
            <a:ext cx="8137525" cy="50590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444615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0920" y="1510030"/>
            <a:ext cx="9985375" cy="497141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445" y="1179195"/>
            <a:ext cx="255714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From Lab1 to Lab4</a:t>
            </a:r>
            <a:endParaRPr lang="en-US" altLang="zh-CN" sz="20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rcRect l="15431" r="10515"/>
          <a:stretch>
            <a:fillRect/>
          </a:stretch>
        </p:blipFill>
        <p:spPr>
          <a:xfrm>
            <a:off x="64135" y="1824990"/>
            <a:ext cx="2488565" cy="3561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6565" y="1733550"/>
            <a:ext cx="2273935" cy="3655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4365" y="1734185"/>
            <a:ext cx="2884170" cy="3654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42400" y="1734185"/>
            <a:ext cx="3162300" cy="181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0"/>
          <a:srcRect b="42491"/>
          <a:stretch>
            <a:fillRect/>
          </a:stretch>
        </p:blipFill>
        <p:spPr>
          <a:xfrm>
            <a:off x="9042400" y="3806825"/>
            <a:ext cx="3061335" cy="15805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 rot="16200000">
            <a:off x="2674620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5392420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8720455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7695" y="5662295"/>
            <a:ext cx="1689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Lab1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ping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276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Lab2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2361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Lab3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server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16745" y="5643880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Lab4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proxy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445" y="1179195"/>
            <a:ext cx="255714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From Lab1 to Lab4</a:t>
            </a:r>
            <a:endParaRPr lang="en-US" altLang="zh-CN" sz="20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/>
          <a:srcRect b="42491"/>
          <a:stretch>
            <a:fillRect/>
          </a:stretch>
        </p:blipFill>
        <p:spPr>
          <a:xfrm>
            <a:off x="9041765" y="1793875"/>
            <a:ext cx="3061335" cy="15805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 rot="16200000">
            <a:off x="2550160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5633085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8720455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7695" y="5662295"/>
            <a:ext cx="1689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Lab1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ping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276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Lab2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2361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Lab3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server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16745" y="5643880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Lab4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proxy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" y="1935480"/>
            <a:ext cx="2372995" cy="33413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75915" y="1944370"/>
            <a:ext cx="2648585" cy="33407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22645" y="1915795"/>
            <a:ext cx="2576830" cy="34715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rcRect l="-1700" t="38480"/>
          <a:stretch>
            <a:fillRect/>
          </a:stretch>
        </p:blipFill>
        <p:spPr>
          <a:xfrm>
            <a:off x="9041765" y="3752215"/>
            <a:ext cx="2042795" cy="1701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rcRect r="25876"/>
          <a:stretch>
            <a:fillRect/>
          </a:stretch>
        </p:blipFill>
        <p:spPr>
          <a:xfrm>
            <a:off x="10531475" y="3564255"/>
            <a:ext cx="1571625" cy="188976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" y="6294755"/>
            <a:ext cx="5770880" cy="434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635" y="1130300"/>
            <a:ext cx="5407025" cy="2466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00" y="3683000"/>
            <a:ext cx="5543550" cy="22237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0920" y="1235075"/>
            <a:ext cx="2291080" cy="1285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55690" y="1243965"/>
            <a:ext cx="3001645" cy="13061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rcRect l="1148"/>
          <a:stretch>
            <a:fillRect/>
          </a:stretch>
        </p:blipFill>
        <p:spPr>
          <a:xfrm>
            <a:off x="7586345" y="1243965"/>
            <a:ext cx="2426970" cy="1325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rcRect l="2372" t="48794" r="41117" b="258"/>
          <a:stretch>
            <a:fillRect/>
          </a:stretch>
        </p:blipFill>
        <p:spPr>
          <a:xfrm>
            <a:off x="5670550" y="3100070"/>
            <a:ext cx="4946650" cy="26295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3"/>
          <a:srcRect t="8211" r="-578" b="13879"/>
          <a:stretch>
            <a:fillRect/>
          </a:stretch>
        </p:blipFill>
        <p:spPr>
          <a:xfrm>
            <a:off x="7168515" y="4940300"/>
            <a:ext cx="4639310" cy="1789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35465" y="2759710"/>
            <a:ext cx="2459355" cy="19799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57340" y="2765425"/>
            <a:ext cx="2703830" cy="1979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6"/>
          <a:srcRect r="16317"/>
          <a:stretch>
            <a:fillRect/>
          </a:stretch>
        </p:blipFill>
        <p:spPr>
          <a:xfrm>
            <a:off x="5058410" y="5312410"/>
            <a:ext cx="2172335" cy="1417320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Proxy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rcRect t="9624"/>
          <a:stretch>
            <a:fillRect/>
          </a:stretch>
        </p:blipFill>
        <p:spPr>
          <a:xfrm>
            <a:off x="2441575" y="1506855"/>
            <a:ext cx="6690360" cy="22898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80350" y="3922395"/>
            <a:ext cx="891540" cy="49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15" y="2287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-92075" y="2261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b="1"/>
              <a:t>Web Proxy</a:t>
            </a:r>
            <a:endParaRPr lang="en-US" altLang="zh-CN" b="1"/>
          </a:p>
        </p:txBody>
      </p:sp>
      <p:sp>
        <p:nvSpPr>
          <p:cNvPr id="7" name="椭圆 6"/>
          <p:cNvSpPr/>
          <p:nvPr/>
        </p:nvSpPr>
        <p:spPr>
          <a:xfrm>
            <a:off x="5472430" y="200279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12365" y="1396365"/>
            <a:ext cx="2085975" cy="2428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63130" y="1484630"/>
            <a:ext cx="2291080" cy="23406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6560" y="180721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487795" y="2152650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434205" y="2171700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462145" y="2821305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555740" y="2830830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74540" y="1644015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487795" y="1702435"/>
            <a:ext cx="972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Request</a:t>
            </a:r>
            <a:endParaRPr lang="en-US" altLang="zh-CN" sz="1600"/>
          </a:p>
        </p:txBody>
      </p:sp>
      <p:sp>
        <p:nvSpPr>
          <p:cNvPr id="24" name="文本框 23"/>
          <p:cNvSpPr txBox="1"/>
          <p:nvPr/>
        </p:nvSpPr>
        <p:spPr>
          <a:xfrm>
            <a:off x="4382770" y="2908300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396355" y="2939415"/>
            <a:ext cx="1155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86370" y="3465195"/>
            <a:ext cx="959485" cy="3314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880350" y="3465195"/>
            <a:ext cx="892175" cy="280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/>
              <a:t>Client</a:t>
            </a:r>
            <a:endParaRPr lang="en-US" altLang="zh-CN" sz="1400" b="1"/>
          </a:p>
        </p:txBody>
      </p:sp>
      <p:sp>
        <p:nvSpPr>
          <p:cNvPr id="37" name="文本框 36"/>
          <p:cNvSpPr txBox="1"/>
          <p:nvPr/>
        </p:nvSpPr>
        <p:spPr>
          <a:xfrm>
            <a:off x="2412365" y="4190365"/>
            <a:ext cx="7044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client can talk with the proxy, and then the proxy communicates with the server on behalf of the client.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 animBg="1"/>
      <p:bldP spid="7" grpId="1" animBg="1"/>
      <p:bldP spid="7" grpId="2" animBg="1"/>
      <p:bldP spid="9" grpId="0" bldLvl="0" animBg="1"/>
      <p:bldP spid="9" grpId="1" animBg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1" grpId="0"/>
      <p:bldP spid="21" grpId="1"/>
      <p:bldP spid="37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724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Why we use web proxy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435" y="1483360"/>
            <a:ext cx="2085975" cy="242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15200" y="1571625"/>
            <a:ext cx="2291080" cy="23406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548630" y="1894205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539865" y="2239645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486275" y="2258695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514215" y="2908300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607810" y="2917825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26610" y="173101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539865" y="1789430"/>
            <a:ext cx="972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Request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4434840" y="299529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448425" y="3026410"/>
            <a:ext cx="1155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8" name="文本框 7"/>
          <p:cNvSpPr txBox="1"/>
          <p:nvPr/>
        </p:nvSpPr>
        <p:spPr>
          <a:xfrm>
            <a:off x="1546225" y="4150360"/>
            <a:ext cx="9836785" cy="272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Access control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Access Restrictions : Only </a:t>
            </a:r>
            <a:r>
              <a:rPr lang="en-US" altLang="zh-CN" sz="1600">
                <a:sym typeface="+mn-ea"/>
              </a:rPr>
              <a:t>allow to access</a:t>
            </a:r>
            <a:r>
              <a:rPr lang="en-US" altLang="zh-CN" sz="1600"/>
              <a:t> the whitelist sites. 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Firewall : Form a firewall to ensure network security.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endParaRPr lang="en-US" altLang="zh-CN" sz="160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Improving efficiency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Web Caching  :The next visit directly, faster.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Reverse Proxy : Proxy acts as a server to obtain content from other servers, efficient and fast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 b="1"/>
              <a:t> </a:t>
            </a:r>
            <a:endParaRPr lang="en-US" altLang="zh-CN" sz="1600" b="1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Privacy protection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Identity Hiding : Hide user identity information.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202565" y="3543935"/>
            <a:ext cx="1343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Advantage: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20" grpId="1"/>
      <p:bldP spid="22" grpId="1"/>
      <p:bldP spid="7" grpId="1"/>
      <p:bldP spid="26" grpId="1"/>
      <p:bldP spid="8" grpId="0"/>
      <p:bldP spid="8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77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2232660" cy="1103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210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proxy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58838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 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proxy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779010" cy="10775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&amp; server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857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Client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8725" y="1567180"/>
            <a:ext cx="4765040" cy="529082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901055" y="2062480"/>
            <a:ext cx="1168400" cy="3429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64400" y="1895475"/>
            <a:ext cx="239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S</a:t>
            </a:r>
            <a:r>
              <a:rPr lang="en-US" altLang="zh-CN"/>
              <a:t>et the socket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264400" y="2661920"/>
            <a:ext cx="276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Connect to the proxy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904105" y="2549525"/>
            <a:ext cx="2127250" cy="22860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97170" y="3571875"/>
            <a:ext cx="1678305" cy="190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264400" y="3439160"/>
            <a:ext cx="234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Build HTTP request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241800" y="4384675"/>
            <a:ext cx="2733675" cy="317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264400" y="421640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Send to proxy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335780" y="5341620"/>
            <a:ext cx="2733675" cy="317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264400" y="5173345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Receive from proxy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264400" y="6221730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Decode the response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806315" y="6397625"/>
            <a:ext cx="2204085" cy="1549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9799"/>
          <a:stretch>
            <a:fillRect/>
          </a:stretch>
        </p:blipFill>
        <p:spPr>
          <a:xfrm>
            <a:off x="876935" y="1769745"/>
            <a:ext cx="5482590" cy="4926330"/>
          </a:xfrm>
          <a:prstGeom prst="rect">
            <a:avLst/>
          </a:prstGeom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3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4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7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5302250" y="3538797"/>
              <a:ext cx="8763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390765" y="2536825"/>
            <a:ext cx="172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Safety set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5260340" y="2720975"/>
            <a:ext cx="2130425" cy="2603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662295" y="4213225"/>
            <a:ext cx="1644015" cy="425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390765" y="412496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R</a:t>
            </a:r>
            <a:r>
              <a:rPr lang="en-US" altLang="zh-CN"/>
              <a:t>ate control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390765" y="5636895"/>
            <a:ext cx="394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Decode the request from proxy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808345" y="5652135"/>
            <a:ext cx="1483360" cy="1295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ISLIDE.ICON" val="#370237;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ISLIDE.ICON" val="#370237;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ISLIDE.ICON" val="#370237;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ISLIDE.ICON" val="#370237;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ISLIDE.ICON" val="#370237;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ISLIDE.ICON" val="#370237;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ISLIDE.ICON" val="#370237;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p="http://schemas.openxmlformats.org/presentationml/2006/main">
  <p:tag name="ISLIDE.ICON" val="#370237;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ISLIDE.ICON" val="#370237;"/>
</p:tagLst>
</file>

<file path=ppt/tags/tag28.xml><?xml version="1.0" encoding="utf-8"?>
<p:tagLst xmlns:p="http://schemas.openxmlformats.org/presentationml/2006/main">
  <p:tag name="ISLIDE.ICON" val="#370237;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ISLIDE.ICON" val="#370237;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ISLIDE.ICON" val="#370237;"/>
</p:tagLst>
</file>

<file path=ppt/tags/tag3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ISLIDE.ICON" val="#370237;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ISLIDE.ICON" val="#370237;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.xml><?xml version="1.0" encoding="utf-8"?>
<p:tagLst xmlns:p="http://schemas.openxmlformats.org/presentationml/2006/main">
  <p:tag name="ISLIDE.ICON" val="#370237;"/>
</p:tagLst>
</file>

<file path=ppt/tags/tag3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4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ISLIDE.ICON" val="#370237;"/>
</p:tagLst>
</file>

<file path=ppt/tags/tag3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ISLIDE.ICON" val="#370237;"/>
</p:tagLst>
</file>

<file path=ppt/tags/tag3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ISLIDE.ICON" val="#370237;"/>
</p:tagLst>
</file>

<file path=ppt/tags/tag3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6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ISLIDE.ICON" val="#370237;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ISLIDE.ICON" val="#370237;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ISLIDE.ICON" val="#370237;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6368</Words>
  <Application>WPS 演示</Application>
  <PresentationFormat>宽屏</PresentationFormat>
  <Paragraphs>663</Paragraphs>
  <Slides>35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58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等线</vt:lpstr>
      <vt:lpstr>Arial Unicode MS</vt:lpstr>
      <vt:lpstr>等线 Light</vt:lpstr>
      <vt:lpstr>方正小标宋简体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156</cp:revision>
  <dcterms:created xsi:type="dcterms:W3CDTF">2021-09-25T04:53:00Z</dcterms:created>
  <dcterms:modified xsi:type="dcterms:W3CDTF">2024-11-29T03:43:21Z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